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9.jpeg" ContentType="image/jpeg"/>
  <Override PartName="/ppt/media/image1.jpeg" ContentType="image/jpeg"/>
  <Override PartName="/ppt/media/image23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11.png" ContentType="image/png"/>
  <Override PartName="/ppt/media/image5.jpeg" ContentType="image/jpeg"/>
  <Override PartName="/ppt/media/image6.jpeg" ContentType="image/jpeg"/>
  <Override PartName="/ppt/media/image10.png" ContentType="image/png"/>
  <Override PartName="/ppt/media/image12.jpeg" ContentType="image/jpeg"/>
  <Override PartName="/ppt/media/image19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8.png" ContentType="image/png"/>
  <Override PartName="/ppt/media/image20.png" ContentType="image/png"/>
  <Override PartName="/ppt/media/image21.jpeg" ContentType="image/jpeg"/>
  <Override PartName="/ppt/media/image22.png" ContentType="image/png"/>
  <Override PartName="/ppt/media/image25.jpeg" ContentType="image/jpeg"/>
  <Override PartName="/ppt/media/image2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7B84222-4DA4-434C-9195-11B50565358B}" type="slidenum">
              <a:rPr b="0" lang="pl-P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&lt;numer&gt;</a:t>
            </a:fld>
            <a:endParaRPr b="0" lang="pl-P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ACF28FD-0645-4BEE-AD79-A1FD0A70D299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11B3E14-FB64-47B0-90CB-61985846E4FB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85B5A89-5F86-4A5E-BBEB-EE03742E53AD}" type="slidenum">
              <a:rPr b="0" lang="pl-P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85341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523880" y="2546280"/>
            <a:ext cx="85341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896800" y="73152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5896800" y="254628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523880" y="254628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27478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409640" y="731520"/>
            <a:ext cx="27478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7295040" y="731520"/>
            <a:ext cx="27478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7295040" y="2546280"/>
            <a:ext cx="27478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409640" y="2546280"/>
            <a:ext cx="27478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1523880" y="2546280"/>
            <a:ext cx="27478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523880" y="731520"/>
            <a:ext cx="8534160" cy="3474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85341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416448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896800" y="731520"/>
            <a:ext cx="416448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2391120" y="4372200"/>
            <a:ext cx="86828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523880" y="254628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896800" y="731520"/>
            <a:ext cx="416448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523880" y="731520"/>
            <a:ext cx="8534160" cy="3474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416448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896800" y="73152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896800" y="254628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896800" y="73152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523880" y="2546280"/>
            <a:ext cx="85341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85341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523880" y="2546280"/>
            <a:ext cx="85341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896800" y="73152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5896800" y="254628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523880" y="254628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27478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409640" y="731520"/>
            <a:ext cx="27478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7295040" y="731520"/>
            <a:ext cx="27478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7295040" y="2546280"/>
            <a:ext cx="27478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409640" y="2546280"/>
            <a:ext cx="27478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1523880" y="2546280"/>
            <a:ext cx="27478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853416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416448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896800" y="731520"/>
            <a:ext cx="416448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2391120" y="4372200"/>
            <a:ext cx="86828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523880" y="254628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896800" y="731520"/>
            <a:ext cx="416448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4164480" cy="3474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896800" y="73152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896800" y="254628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523880" y="73152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896800" y="731520"/>
            <a:ext cx="416448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523880" y="2546280"/>
            <a:ext cx="8534160" cy="1657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5105520"/>
            <a:ext cx="12191760" cy="17521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0"/>
            <a:ext cx="12191760" cy="510516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12191760" cy="2285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12191760" cy="510516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12191760" cy="29908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12191760" cy="38664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12191760" cy="2285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12191760" cy="510516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8229600" y="6172200"/>
            <a:ext cx="33523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A008ECA-5524-4962-8567-82D9111B9998}" type="datetime">
              <a:rPr b="1" lang="pl-PL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17-11-13</a:t>
            </a:fld>
            <a:endParaRPr b="0" lang="pl-PL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609480" y="6172200"/>
            <a:ext cx="4470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5079960" y="6172200"/>
            <a:ext cx="24379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CFA7D87B-3AC1-4749-BC16-FAB9FEB6C0DB}" type="slidenum">
              <a:rPr b="1"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1090080" y="3132360"/>
            <a:ext cx="9566640" cy="1792800"/>
          </a:xfrm>
          <a:prstGeom prst="rect">
            <a:avLst/>
          </a:prstGeom>
        </p:spPr>
        <p:txBody>
          <a:bodyPr/>
          <a:p>
            <a:pPr marL="640080" indent="-45684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pl-PL" sz="5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Kliknij, aby edytować styl</a:t>
            </a:r>
            <a:endParaRPr b="0" lang="pl-PL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Kliknij, aby edytować format tekstu konspektu</a:t>
            </a: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Drugi poziom konspektu</a:t>
            </a:r>
            <a:endParaRPr b="0" lang="pl-PL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Trzeci poziom konspektu</a:t>
            </a:r>
            <a:endParaRPr b="0" lang="pl-PL" sz="16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Czwarty poziom konspektu</a:t>
            </a:r>
            <a:endParaRPr b="0" lang="pl-PL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Piąty poziom konspektu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Szósty poziom konspektu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Siódmy poziom konspektu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5105520"/>
            <a:ext cx="12191760" cy="17521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0" y="0"/>
            <a:ext cx="12191760" cy="510516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0" y="3768480"/>
            <a:ext cx="12191760" cy="2285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0" y="1600200"/>
            <a:ext cx="12191760" cy="510516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5"/>
          <p:cNvSpPr>
            <a:spLocks noGrp="1"/>
          </p:cNvSpPr>
          <p:nvPr>
            <p:ph type="dt"/>
          </p:nvPr>
        </p:nvSpPr>
        <p:spPr>
          <a:xfrm>
            <a:off x="8229600" y="6172200"/>
            <a:ext cx="33523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8227C9C-48A4-4ED7-8156-02A53349B171}" type="datetime">
              <a:rPr b="1" lang="pl-PL" sz="11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17-11-13</a:t>
            </a:fld>
            <a:endParaRPr b="0" lang="pl-PL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ftr"/>
          </p:nvPr>
        </p:nvSpPr>
        <p:spPr>
          <a:xfrm>
            <a:off x="609480" y="6172200"/>
            <a:ext cx="4470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sldNum"/>
          </p:nvPr>
        </p:nvSpPr>
        <p:spPr>
          <a:xfrm>
            <a:off x="5079960" y="6172200"/>
            <a:ext cx="24379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86D6FDBF-9CD8-431F-87CF-9EE6F94B6EBF}" type="slidenum">
              <a:rPr b="1" lang="pl-PL" sz="12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&lt;numer&gt;</a:t>
            </a:fld>
            <a:endParaRPr b="0" lang="pl-PL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title"/>
          </p:nvPr>
        </p:nvSpPr>
        <p:spPr>
          <a:xfrm>
            <a:off x="2391120" y="4372200"/>
            <a:ext cx="8682840" cy="1142640"/>
          </a:xfrm>
          <a:prstGeom prst="rect">
            <a:avLst/>
          </a:prstGeom>
        </p:spPr>
        <p:txBody>
          <a:bodyPr/>
          <a:p>
            <a:pPr marL="320040" indent="-31968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pl-PL" sz="4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Kliknij, aby edytować styl</a:t>
            </a:r>
            <a:endParaRPr b="0" lang="pl-PL" sz="4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7" name="PlaceHolder 9"/>
          <p:cNvSpPr>
            <a:spLocks noGrp="1"/>
          </p:cNvSpPr>
          <p:nvPr>
            <p:ph type="body"/>
          </p:nvPr>
        </p:nvSpPr>
        <p:spPr>
          <a:xfrm>
            <a:off x="1523880" y="731520"/>
            <a:ext cx="8534160" cy="3474360"/>
          </a:xfrm>
          <a:prstGeom prst="rect">
            <a:avLst/>
          </a:prstGeom>
        </p:spPr>
        <p:txBody>
          <a:bodyPr/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Kliknij, aby edytować style wzorca tekstu</a:t>
            </a: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1" marL="548640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Drugi poziom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2" marL="822960" indent="-1825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Trzeci poziom</a:t>
            </a:r>
            <a:endParaRPr b="0" lang="pl-PL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3" marL="1097280" indent="-18252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Czwarty poziom</a:t>
            </a:r>
            <a:endParaRPr b="0" lang="pl-PL" sz="16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lvl="4" marL="1389960" indent="-1825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Piąty poziom</a:t>
            </a:r>
            <a:endParaRPr b="0" lang="pl-PL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553040" y="1347840"/>
            <a:ext cx="7997760" cy="344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Budowa infrastruktury </a:t>
            </a:r>
            <a:br/>
            <a:r>
              <a:rPr b="0" lang="pl-P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OZE</a:t>
            </a:r>
            <a:endParaRPr b="0" lang="pl-PL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 Gminie Czerniewice</a:t>
            </a:r>
            <a:endParaRPr b="0" lang="pl-PL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Przykładowa symulacja</a:t>
            </a:r>
            <a:endParaRPr b="0" lang="pl-PL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120320" y="899280"/>
            <a:ext cx="13466160" cy="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1" name="Obraz 4" descr=""/>
          <p:cNvPicPr/>
          <p:nvPr/>
        </p:nvPicPr>
        <p:blipFill>
          <a:blip r:embed="rId1"/>
          <a:stretch/>
        </p:blipFill>
        <p:spPr>
          <a:xfrm>
            <a:off x="1352160" y="5229000"/>
            <a:ext cx="9153360" cy="136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580200" y="721080"/>
            <a:ext cx="53701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Analiza Ekonomiczna</a:t>
            </a:r>
            <a:endParaRPr b="0" lang="pl-PL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8" name="Table 2"/>
          <p:cNvGraphicFramePr/>
          <p:nvPr/>
        </p:nvGraphicFramePr>
        <p:xfrm>
          <a:off x="631080" y="1557720"/>
          <a:ext cx="10895040" cy="4263120"/>
        </p:xfrm>
        <a:graphic>
          <a:graphicData uri="http://schemas.openxmlformats.org/drawingml/2006/table">
            <a:tbl>
              <a:tblPr/>
              <a:tblGrid>
                <a:gridCol w="911520"/>
                <a:gridCol w="1227960"/>
                <a:gridCol w="1079280"/>
                <a:gridCol w="1637280"/>
                <a:gridCol w="1556640"/>
                <a:gridCol w="1159920"/>
                <a:gridCol w="1660680"/>
                <a:gridCol w="1661760"/>
              </a:tblGrid>
              <a:tr h="364320">
                <a:tc gridSpan="8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Fotowoltanika - dofinansowanie w wysokości do 74% kosztów kwalifikowanych 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12884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Moc instalacji [kW]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Szacowana cena [netto]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Vat 8%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Szacowna cena rynkowa    [brutto] [Vat 8 %]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Szacowany całkowity wkład własny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Vat 23%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Szacowna cena rynkowa             [brutto] [Vat 23 %]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Szacowany całkowity wkład własny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65232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2,1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12 500,00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1 000,00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13 500,00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4 250,00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2 875,00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15 375,00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6 125,00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65232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15 500,00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1 240,00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16 740,00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5 270,00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3 565,00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19 065,00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7 595,00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65232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4,2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19 500,00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1 560,00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21 060,00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6 630,00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4 485,00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23 985,00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9 555,00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65340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5,1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23 500,00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1 880,00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25 380,00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7 990,00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5 405,00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28 905,00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11 515,00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220040" y="2756160"/>
            <a:ext cx="273996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Kolektory </a:t>
            </a:r>
            <a:br/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słoneczne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Obraz 1" descr=""/>
          <p:cNvPicPr/>
          <p:nvPr/>
        </p:nvPicPr>
        <p:blipFill>
          <a:blip r:embed="rId1"/>
          <a:stretch/>
        </p:blipFill>
        <p:spPr>
          <a:xfrm>
            <a:off x="5456520" y="1535760"/>
            <a:ext cx="4550040" cy="4105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Obraz 6" descr=""/>
          <p:cNvPicPr/>
          <p:nvPr/>
        </p:nvPicPr>
        <p:blipFill>
          <a:blip r:embed="rId1"/>
          <a:stretch/>
        </p:blipFill>
        <p:spPr>
          <a:xfrm>
            <a:off x="7769880" y="932400"/>
            <a:ext cx="3142800" cy="4838400"/>
          </a:xfrm>
          <a:prstGeom prst="rect">
            <a:avLst/>
          </a:prstGeom>
          <a:ln>
            <a:noFill/>
          </a:ln>
        </p:spPr>
      </p:pic>
      <p:pic>
        <p:nvPicPr>
          <p:cNvPr id="122" name="Obraz 8" descr=""/>
          <p:cNvPicPr/>
          <p:nvPr/>
        </p:nvPicPr>
        <p:blipFill>
          <a:blip r:embed="rId2"/>
          <a:stretch/>
        </p:blipFill>
        <p:spPr>
          <a:xfrm>
            <a:off x="651600" y="932400"/>
            <a:ext cx="6148080" cy="4838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Obraz 6" descr=""/>
          <p:cNvPicPr/>
          <p:nvPr/>
        </p:nvPicPr>
        <p:blipFill>
          <a:blip r:embed="rId1"/>
          <a:srcRect l="0" t="18158" r="0" b="0"/>
          <a:stretch/>
        </p:blipFill>
        <p:spPr>
          <a:xfrm>
            <a:off x="2593080" y="1092960"/>
            <a:ext cx="3504960" cy="2150640"/>
          </a:xfrm>
          <a:prstGeom prst="rect">
            <a:avLst/>
          </a:prstGeom>
          <a:ln>
            <a:noFill/>
          </a:ln>
        </p:spPr>
      </p:pic>
      <p:pic>
        <p:nvPicPr>
          <p:cNvPr id="124" name="Obraz 7" descr=""/>
          <p:cNvPicPr/>
          <p:nvPr/>
        </p:nvPicPr>
        <p:blipFill>
          <a:blip r:embed="rId2"/>
          <a:srcRect l="0" t="5279" r="0" b="13068"/>
          <a:stretch/>
        </p:blipFill>
        <p:spPr>
          <a:xfrm>
            <a:off x="6271560" y="1092960"/>
            <a:ext cx="3512880" cy="2150640"/>
          </a:xfrm>
          <a:prstGeom prst="rect">
            <a:avLst/>
          </a:prstGeom>
          <a:ln>
            <a:noFill/>
          </a:ln>
        </p:spPr>
      </p:pic>
      <p:pic>
        <p:nvPicPr>
          <p:cNvPr id="125" name="Obraz 8" descr=""/>
          <p:cNvPicPr/>
          <p:nvPr/>
        </p:nvPicPr>
        <p:blipFill>
          <a:blip r:embed="rId3"/>
          <a:srcRect l="0" t="0" r="9618" b="8890"/>
          <a:stretch/>
        </p:blipFill>
        <p:spPr>
          <a:xfrm>
            <a:off x="2593080" y="3404160"/>
            <a:ext cx="3504960" cy="2161800"/>
          </a:xfrm>
          <a:prstGeom prst="rect">
            <a:avLst/>
          </a:prstGeom>
          <a:ln>
            <a:noFill/>
          </a:ln>
        </p:spPr>
      </p:pic>
      <p:pic>
        <p:nvPicPr>
          <p:cNvPr id="126" name="Obraz 3" descr=""/>
          <p:cNvPicPr/>
          <p:nvPr/>
        </p:nvPicPr>
        <p:blipFill>
          <a:blip r:embed="rId4"/>
          <a:srcRect l="0" t="17883" r="0" b="0"/>
          <a:stretch/>
        </p:blipFill>
        <p:spPr>
          <a:xfrm>
            <a:off x="6271560" y="3404160"/>
            <a:ext cx="3512880" cy="2163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Obraz 3" descr=""/>
          <p:cNvPicPr/>
          <p:nvPr/>
        </p:nvPicPr>
        <p:blipFill>
          <a:blip r:embed="rId1"/>
          <a:stretch/>
        </p:blipFill>
        <p:spPr>
          <a:xfrm>
            <a:off x="2808360" y="1635840"/>
            <a:ext cx="6208560" cy="473256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4122720" y="747000"/>
            <a:ext cx="3579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Jak to działa?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braz 3" descr=""/>
          <p:cNvPicPr/>
          <p:nvPr/>
        </p:nvPicPr>
        <p:blipFill>
          <a:blip r:embed="rId1"/>
          <a:stretch/>
        </p:blipFill>
        <p:spPr>
          <a:xfrm>
            <a:off x="1674000" y="1352520"/>
            <a:ext cx="8477280" cy="505440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3023280" y="747000"/>
            <a:ext cx="57787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Ile pozyskamy energii?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045240" y="747000"/>
            <a:ext cx="57348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Jak dobrać instalację?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403560" y="2209680"/>
            <a:ext cx="1101816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Typowe zużycie c.w.u. – 50l/os/dz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 3 osób – 2 kolektory płaskie + zasobnik 200l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4 – 6 osób – 3 kolektory płaskie + zasobnik 300 l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powyżej 7 osób – 4 kolektory płaskie + zasobnik 400 l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580200" y="721080"/>
            <a:ext cx="53701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Analiza Ekonomiczna</a:t>
            </a:r>
            <a:endParaRPr b="0" lang="pl-PL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4" name="Table 2"/>
          <p:cNvGraphicFramePr/>
          <p:nvPr/>
        </p:nvGraphicFramePr>
        <p:xfrm>
          <a:off x="570960" y="1593360"/>
          <a:ext cx="11045520" cy="3931560"/>
        </p:xfrm>
        <a:graphic>
          <a:graphicData uri="http://schemas.openxmlformats.org/drawingml/2006/table">
            <a:tbl>
              <a:tblPr/>
              <a:tblGrid>
                <a:gridCol w="1283400"/>
                <a:gridCol w="1712880"/>
                <a:gridCol w="1197720"/>
                <a:gridCol w="1017360"/>
                <a:gridCol w="1197720"/>
                <a:gridCol w="1171800"/>
                <a:gridCol w="929520"/>
                <a:gridCol w="1274040"/>
                <a:gridCol w="1261080"/>
              </a:tblGrid>
              <a:tr h="401760">
                <a:tc gridSpan="9"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Kolektory słoneczne - dofinansowanie w wysokości do 74% kosztów kwalifikowanych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1531080"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Liczba mieszkańców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Instalacja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Szacowana cena [netto]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Vat 8%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Szacowna cena rynkowa    [brutto] </a:t>
                      </a:r>
                      <a:br/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[Vat 8 %]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Szacowany całkowity wkład własny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Vat 23%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Szacowna cena rynkowa             [brutto] </a:t>
                      </a:r>
                      <a:br/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[Vat 23 %]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Szacowany całkowity wkład własny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666000"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do 3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</a:t>
                      </a: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2 kolektory płaskie </a:t>
                      </a:r>
                      <a:br/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+ zasobnik 200l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10 300,00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824,00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11 124,00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3 502,00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2 369,00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12 669,00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5 047,00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666000"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4 - 6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</a:t>
                      </a: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 kolektory płaskie </a:t>
                      </a:r>
                      <a:br/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+ zasobnik 300 l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12 000,00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960,00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12 960,00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4 080,00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2 760,00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14 760,00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5 880,00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666720"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powyżej 7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</a:t>
                      </a: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4 kolektory płaskie </a:t>
                      </a:r>
                      <a:br/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+ zasobnik 400 l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13 900,00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1 112,00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15 012,00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4 726,00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3 197,00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7920" rIns="7920" tIns="792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17 097,00 zł</a:t>
                      </a:r>
                      <a:endParaRPr b="0" lang="pl-PL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6 811,00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3580200" y="721080"/>
            <a:ext cx="53701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Koszty eksploatacji</a:t>
            </a:r>
            <a:endParaRPr b="0" lang="pl-PL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86280" y="1800720"/>
            <a:ext cx="1105020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Coroczny przegląd instalacji – ok. 100-200 zł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Wymiana glikolu co 5 lat – ok. 400-500 zł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Pompa obiegowa podczas pracy  pobiera od 35 do 80 W energii elektrycznej. Pobór energii przez sterownik jest na poziomie 2-3 W. Można szacować, że pobór energii elektrycznej nie powinien przekroczyć 10-12 kWh/miesiąc, co przyjmując cenę brutto za energię elektryczną na poziomie 0,60 zł /kWh, co przyniesie koszt eksploatacji na poziomie ok. 7 zł/miesiąc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az 3" descr=""/>
          <p:cNvPicPr/>
          <p:nvPr/>
        </p:nvPicPr>
        <p:blipFill>
          <a:blip r:embed="rId1"/>
          <a:stretch/>
        </p:blipFill>
        <p:spPr>
          <a:xfrm>
            <a:off x="1492560" y="1674720"/>
            <a:ext cx="9479160" cy="4695840"/>
          </a:xfrm>
          <a:prstGeom prst="rect">
            <a:avLst/>
          </a:prstGeom>
          <a:ln>
            <a:noFill/>
          </a:ln>
        </p:spPr>
      </p:pic>
      <p:sp>
        <p:nvSpPr>
          <p:cNvPr id="138" name="CustomShape 1"/>
          <p:cNvSpPr/>
          <p:nvPr/>
        </p:nvSpPr>
        <p:spPr>
          <a:xfrm>
            <a:off x="1584000" y="707400"/>
            <a:ext cx="84996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Koszty przygotowania c.w.u.</a:t>
            </a:r>
            <a:endParaRPr b="0" lang="pl-PL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24400" y="476640"/>
            <a:ext cx="10599120" cy="952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Dofinansowanie w ramach Regionalnego Programu Operacyjnego Województwa Łódzkiego na lata 2014-2020</a:t>
            </a:r>
            <a:br/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719280" y="1584000"/>
            <a:ext cx="10848960" cy="4301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1825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Dofinansowanie na zakup i montaż instalacji Odnawialnych Źródeł Energii możliwe jest do pozyskania w ramach Europejskiego Funduszu Rozwoju Regionalnego.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28600" indent="-1825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Środki rozdysponowywane są w formie naboru konkursowego w ramach Poddziałania 4.1.2 „Odnawialne Źródła Energii”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28600" indent="-1825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Termin składania wniosków ustalony jest na 29 grudnia 2017 r. do dnia 19 stycznia 2018 r.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28600" indent="-1825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Przewidywana alokacja konkursu: 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42 493 000 PLN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91760" y="2662920"/>
            <a:ext cx="44665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Kotły na biomasę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Obraz 2" descr=""/>
          <p:cNvPicPr/>
          <p:nvPr/>
        </p:nvPicPr>
        <p:blipFill>
          <a:blip r:embed="rId1"/>
          <a:stretch/>
        </p:blipFill>
        <p:spPr>
          <a:xfrm>
            <a:off x="5424120" y="694800"/>
            <a:ext cx="5628960" cy="470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122720" y="747000"/>
            <a:ext cx="3579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Jak to działa?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Obraz 1" descr=""/>
          <p:cNvPicPr/>
          <p:nvPr/>
        </p:nvPicPr>
        <p:blipFill>
          <a:blip r:embed="rId1"/>
          <a:stretch/>
        </p:blipFill>
        <p:spPr>
          <a:xfrm>
            <a:off x="1280520" y="1696680"/>
            <a:ext cx="9263880" cy="454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045240" y="747000"/>
            <a:ext cx="57348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Jak dobrać instalację?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705240" y="2209680"/>
            <a:ext cx="1101672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Powierzchnia ogrzewana do 150 m</a:t>
            </a:r>
            <a:r>
              <a:rPr b="0" lang="pl-PL" sz="3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</a:t>
            </a: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 Moc kotła 15 kW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Powierzchnia ogrzewana do 200 m</a:t>
            </a:r>
            <a:r>
              <a:rPr b="0" lang="pl-PL" sz="3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</a:t>
            </a: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 Moc kotła 20 kW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Powierzchnia ogrzewana do 250 m</a:t>
            </a:r>
            <a:r>
              <a:rPr b="0" lang="pl-PL" sz="3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</a:t>
            </a: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 Moc kotła 25 kW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Powierzchnia ogrzewana do 300 m</a:t>
            </a:r>
            <a:r>
              <a:rPr b="0" lang="pl-PL" sz="36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2</a:t>
            </a: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- Moc kotła 30 kW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580200" y="721080"/>
            <a:ext cx="53701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Analiza Ekonomiczna</a:t>
            </a:r>
            <a:endParaRPr b="0" lang="pl-PL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6" name="Table 2"/>
          <p:cNvGraphicFramePr/>
          <p:nvPr/>
        </p:nvGraphicFramePr>
        <p:xfrm>
          <a:off x="1313640" y="1802520"/>
          <a:ext cx="9221040" cy="3747960"/>
        </p:xfrm>
        <a:graphic>
          <a:graphicData uri="http://schemas.openxmlformats.org/drawingml/2006/table">
            <a:tbl>
              <a:tblPr/>
              <a:tblGrid>
                <a:gridCol w="1329120"/>
                <a:gridCol w="1578240"/>
                <a:gridCol w="1439640"/>
                <a:gridCol w="2436840"/>
                <a:gridCol w="2437200"/>
              </a:tblGrid>
              <a:tr h="348480">
                <a:tc gridSpan="5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Kotły na biomasę - dofinansowanie w wysokości do 74% kosztów kwalifikowanych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99576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Moc kotła [kW]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Szacowana cena [netto]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Vat 8%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Szacowna cena rynkowa    [brutto] [Vat 8 %]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Szacowany całkowity </a:t>
                      </a:r>
                      <a:br/>
                      <a:r>
                        <a:rPr b="1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wkład własny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600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15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10 000,00 zł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800,00 zł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10 800,00 zł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3 400,00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600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20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12 000,00 zł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960,00 zł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12 960,00 zł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4 080,00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60084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25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14 000,00 zł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1 120,00 zł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15 120,00 zł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4 760,00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60120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30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15 000,00 zł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1 200,00 zł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16 200,00 zł</a:t>
                      </a:r>
                      <a:endParaRPr b="0" lang="pl-PL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5 100,00 zł</a:t>
                      </a:r>
                      <a:endParaRPr b="0" lang="pl-PL" sz="16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823680" y="2717280"/>
            <a:ext cx="35841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Pompy Ciepła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4972320" y="1188000"/>
            <a:ext cx="5714640" cy="4285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Obraz 3" descr=""/>
          <p:cNvPicPr/>
          <p:nvPr/>
        </p:nvPicPr>
        <p:blipFill>
          <a:blip r:embed="rId1"/>
          <a:stretch/>
        </p:blipFill>
        <p:spPr>
          <a:xfrm>
            <a:off x="1686960" y="443520"/>
            <a:ext cx="8602560" cy="616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"/>
          <p:cNvPicPr/>
          <p:nvPr/>
        </p:nvPicPr>
        <p:blipFill>
          <a:blip r:embed="rId1"/>
          <a:stretch/>
        </p:blipFill>
        <p:spPr>
          <a:xfrm>
            <a:off x="1970640" y="837720"/>
            <a:ext cx="7830000" cy="5224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2049840" y="824400"/>
            <a:ext cx="7506000" cy="562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Obraz 3" descr=""/>
          <p:cNvPicPr/>
          <p:nvPr/>
        </p:nvPicPr>
        <p:blipFill>
          <a:blip r:embed="rId1"/>
          <a:stretch/>
        </p:blipFill>
        <p:spPr>
          <a:xfrm>
            <a:off x="2369160" y="849960"/>
            <a:ext cx="7044840" cy="533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Obraz 4" descr=""/>
          <p:cNvPicPr/>
          <p:nvPr/>
        </p:nvPicPr>
        <p:blipFill>
          <a:blip r:embed="rId1"/>
          <a:stretch/>
        </p:blipFill>
        <p:spPr>
          <a:xfrm>
            <a:off x="3071880" y="1147680"/>
            <a:ext cx="6048000" cy="456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199520" y="270360"/>
            <a:ext cx="9753120" cy="68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RPO Województwa Łódzkiego na lata 2014-2020</a:t>
            </a:r>
            <a:br/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719280" y="1340640"/>
            <a:ext cx="10752840" cy="4968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1825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Ogólny poziom dofinansowania – do 85 % kosztów kwalifikowanych netto.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28600" indent="-1825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Vat kosztem niekwalifikowanym. 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8% VAT w przypadku montażu instalacji na budynku mieszkalnym, a każdym innym przypadku poziom VAT 23%.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28600" indent="-1825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Do 85% dotacji do kosztów netto instalacji. 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7144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UWAGA: 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Na potrzeby kalkulacji kosztów założono 74% poziom uzyskanego wsparcia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. 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Po stronie beneficjenta pozostanie zatem 26% wartości netto plus VAT oraz inne ewentualne koszty niekwalifikowane .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28600" indent="-1825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Instalacja OZE powstała w wyniku realizacji projektu powinna być wykorzystywana wyłącznie 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na potrzeby gospodarstwa domowego </a:t>
            </a: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– </a:t>
            </a:r>
            <a:r>
              <a:rPr b="1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nie może być wykorzystywana na działalność, z której uzyskuje się przychody m.in.: rolniczą, gospodarczą, agroturystyczną.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28600" indent="-1825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Urządzenia przez 5 lat (od płatności końcowej z Urzędu Marszałkowskiego) będą własnością gminy. Następnie instalacja będzie przekazana mieszkańcom. </a:t>
            </a: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</a:pPr>
            <a:endParaRPr b="0" lang="pl-PL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682200" y="747000"/>
            <a:ext cx="104605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Jak dobrać instalację moc pompy ciepła?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30600" y="2209680"/>
            <a:ext cx="1176372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Zapotrzebowanie na ciepło budynku, dobór mocy pompy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Budynek pasywny – 10-25 W/m2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Budynek niskoenergetyczny – 40-50 W/m2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Nowe budownictwo (dobra izolacja) – 55-65 W/m2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Stare budownictwo (dobra izolacja)– ok. 70 W/m2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680720" y="747000"/>
            <a:ext cx="24642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Odwierty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895320" y="2209680"/>
            <a:ext cx="1003392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Grunt suchy, piaszczysty – 25 W/m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Grunt suchy, sucha glina – 35 W/m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Grunt wilgotny, wilgotna glina – 40 W/m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Grunt nasycony wodą (żwirek, piasek) – 60 W/m</a:t>
            </a:r>
            <a:endParaRPr b="0" lang="pl-PL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Table 1"/>
          <p:cNvGraphicFramePr/>
          <p:nvPr/>
        </p:nvGraphicFramePr>
        <p:xfrm>
          <a:off x="476640" y="1107720"/>
          <a:ext cx="11320200" cy="4726080"/>
        </p:xfrm>
        <a:graphic>
          <a:graphicData uri="http://schemas.openxmlformats.org/drawingml/2006/table">
            <a:tbl>
              <a:tblPr/>
              <a:tblGrid>
                <a:gridCol w="1626480"/>
                <a:gridCol w="1605240"/>
                <a:gridCol w="1185480"/>
                <a:gridCol w="1593000"/>
                <a:gridCol w="1605240"/>
                <a:gridCol w="1975680"/>
                <a:gridCol w="1729080"/>
              </a:tblGrid>
              <a:tr h="586080">
                <a:tc gridSpan="7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Gruntowe pompy ciepła - dofinansowanie 74%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159408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Moc Pompy Ciepła (kW)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Szacowana cena netto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Odwierty 1m-90zł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Vat 23%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Łączna cena z odwiertami brutto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Wkład własny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84852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10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30 000,00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2x100 m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18 000,00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11 040,00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     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59 040,00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  </a:t>
                      </a:r>
                      <a:r>
                        <a:rPr b="1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23 520,00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84852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14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34 000,00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3x100 m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27 000,00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14 030,00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     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75 030,00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  </a:t>
                      </a:r>
                      <a:r>
                        <a:rPr b="1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29 890,00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  <a:tr h="84888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17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36 000,00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4x100 m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36 000,00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16 560,00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      </a:t>
                      </a:r>
                      <a:r>
                        <a:rPr b="0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88 560,00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     </a:t>
                      </a:r>
                      <a:r>
                        <a:rPr b="1" lang="pl-PL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rebuchet MS"/>
                        </a:rPr>
                        <a:t>35 280,00 zł </a:t>
                      </a:r>
                      <a:endParaRPr b="0" lang="pl-PL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199520" y="260640"/>
            <a:ext cx="9753120" cy="846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Projekt instalacji Odnawialnych Źródeł dokumenty</a:t>
            </a:r>
            <a:br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1017360" y="1400040"/>
            <a:ext cx="10161000" cy="4640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"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Niezbędne dokumenty:</a:t>
            </a: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28600" indent="-182520"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Program Funkcjonalno-Użytkowy obejmujący nieruchomości uczestniczące </a:t>
            </a:r>
            <a:br/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 projekcie – niezbędny do realizacji projektu w formule „zaprojektuj i wybuduj”.</a:t>
            </a: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28600" indent="-182520"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Deklaracja uczestnictwa w projekcie </a:t>
            </a:r>
            <a:r>
              <a:rPr b="1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(nieruchomości tylko z uregulowaną własnością).</a:t>
            </a: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28600" indent="-182520"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Wypełniona ankieta opisu gospodarstwa domowego na potrzeby opracowania dokumentacji aplikacyjnej.</a:t>
            </a: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28600" indent="-182520"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Wniosek o dofinansowanie (wraz z innymi dokumentami aplikacyjnymi) składany </a:t>
            </a:r>
            <a:br/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 imieniu beneficjentów przez Urząd Gminy.</a:t>
            </a: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103400" y="114840"/>
            <a:ext cx="9753120" cy="606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Termin składania deklaracji uczestnictwa w projekcie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431280" y="1196640"/>
            <a:ext cx="11232720" cy="511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182520" algn="just">
              <a:lnSpc>
                <a:spcPct val="100000"/>
              </a:lnSpc>
              <a:spcBef>
                <a:spcPts val="439"/>
              </a:spcBef>
              <a:spcAft>
                <a:spcPts val="2401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Deklaracje uczestnictwa w projekcie należy składać w Urzędzie Gminy w pokoju nr 10 u pani Krystyny Bernaciak godz. od 7.30– 15.30.</a:t>
            </a: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228600" indent="-182520" algn="just">
              <a:lnSpc>
                <a:spcPct val="100000"/>
              </a:lnSpc>
              <a:spcBef>
                <a:spcPts val="439"/>
              </a:spcBef>
              <a:spcAft>
                <a:spcPts val="2401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Deklarację można pobrać również ze strony internetowej </a:t>
            </a:r>
            <a:r>
              <a:rPr b="0" lang="pl-PL" sz="2200" spc="-1" strike="noStrike" u="sng">
                <a:solidFill>
                  <a:srgbClr val="821a08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http://www.czerniewice.pl</a:t>
            </a:r>
            <a:r>
              <a:rPr b="0" lang="pl-PL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oraz w Urzędzie Gminy.</a:t>
            </a: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45720" algn="just">
              <a:lnSpc>
                <a:spcPct val="100000"/>
              </a:lnSpc>
              <a:spcBef>
                <a:spcPts val="439"/>
              </a:spcBef>
              <a:spcAft>
                <a:spcPts val="1800"/>
              </a:spcAft>
            </a:pPr>
            <a:endParaRPr b="0" lang="pl-PL" sz="2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816280" y="5856480"/>
            <a:ext cx="6095520" cy="64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2000"/>
              </a:lnSpc>
            </a:pPr>
            <a:r>
              <a:rPr b="0" i="1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Źródło: Atlas klimatu Polski, Instytut Meteorologii i Gospodarki Wodnej. Warszawa 2009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2923560" y="95760"/>
            <a:ext cx="5653440" cy="562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5" descr=""/>
          <p:cNvPicPr/>
          <p:nvPr/>
        </p:nvPicPr>
        <p:blipFill>
          <a:blip r:embed="rId1"/>
          <a:stretch/>
        </p:blipFill>
        <p:spPr>
          <a:xfrm>
            <a:off x="5035680" y="1177200"/>
            <a:ext cx="5803920" cy="435024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629280" y="2756160"/>
            <a:ext cx="392112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Instalacje 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fotowoltaiczne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Obraz 3" descr=""/>
          <p:cNvPicPr/>
          <p:nvPr/>
        </p:nvPicPr>
        <p:blipFill>
          <a:blip r:embed="rId1"/>
          <a:stretch/>
        </p:blipFill>
        <p:spPr>
          <a:xfrm>
            <a:off x="759240" y="914400"/>
            <a:ext cx="6800400" cy="5630040"/>
          </a:xfrm>
          <a:prstGeom prst="rect">
            <a:avLst/>
          </a:prstGeom>
          <a:ln>
            <a:noFill/>
          </a:ln>
        </p:spPr>
      </p:pic>
      <p:pic>
        <p:nvPicPr>
          <p:cNvPr id="111" name="Obraz 6" descr=""/>
          <p:cNvPicPr/>
          <p:nvPr/>
        </p:nvPicPr>
        <p:blipFill>
          <a:blip r:embed="rId2"/>
          <a:stretch/>
        </p:blipFill>
        <p:spPr>
          <a:xfrm rot="5400000">
            <a:off x="6840000" y="1852560"/>
            <a:ext cx="5630040" cy="375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Obraz 3" descr=""/>
          <p:cNvPicPr/>
          <p:nvPr/>
        </p:nvPicPr>
        <p:blipFill>
          <a:blip r:embed="rId1"/>
          <a:stretch/>
        </p:blipFill>
        <p:spPr>
          <a:xfrm>
            <a:off x="1545480" y="515160"/>
            <a:ext cx="8444520" cy="562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Obraz 3" descr=""/>
          <p:cNvPicPr/>
          <p:nvPr/>
        </p:nvPicPr>
        <p:blipFill>
          <a:blip r:embed="rId1"/>
          <a:stretch/>
        </p:blipFill>
        <p:spPr>
          <a:xfrm>
            <a:off x="1981440" y="1516320"/>
            <a:ext cx="7862400" cy="4495680"/>
          </a:xfrm>
          <a:prstGeom prst="rect">
            <a:avLst/>
          </a:prstGeom>
          <a:ln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4122720" y="747000"/>
            <a:ext cx="3579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Jak to działa?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Obraz 2" descr=""/>
          <p:cNvPicPr/>
          <p:nvPr/>
        </p:nvPicPr>
        <p:blipFill>
          <a:blip r:embed="rId1"/>
          <a:stretch/>
        </p:blipFill>
        <p:spPr>
          <a:xfrm>
            <a:off x="2121840" y="1609920"/>
            <a:ext cx="8210520" cy="498204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2512080" y="747000"/>
            <a:ext cx="680148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Jak dobrać moc instalacji?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1023</TotalTime>
  <Application>LibreOffice/5.3.4.2$Windows_x86 LibreOffice_project/f82d347ccc0be322489bf7da61d7e4ad13fe2ff3</Application>
  <Words>1080</Words>
  <Paragraphs>223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2016-02-16T16:47:05Z</dcterms:created>
  <dc:creator>Piotr Rybak</dc:creator>
  <dc:description/>
  <dc:language>pl-PL</dc:language>
  <cp:lastModifiedBy/>
  <dcterms:modified xsi:type="dcterms:W3CDTF">2017-11-13T14:57:43Z</dcterms:modified>
  <cp:revision>73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Panoramiczny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35</vt:i4>
  </property>
</Properties>
</file>